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media/image36.jpeg" ContentType="image/jpeg"/>
  <Override PartName="/ppt/media/image29.png" ContentType="image/png"/>
  <Override PartName="/ppt/media/image69.jpeg" ContentType="image/jpeg"/>
  <Override PartName="/ppt/media/image35.jpeg" ContentType="image/jpeg"/>
  <Override PartName="/ppt/media/image19.png" ContentType="image/png"/>
  <Override PartName="/ppt/media/image34.jpeg" ContentType="image/jpeg"/>
  <Override PartName="/ppt/media/image32.jpeg" ContentType="image/jpeg"/>
  <Override PartName="/ppt/media/image38.jpeg" ContentType="image/jpeg"/>
  <Override PartName="/ppt/media/image79.jpeg" ContentType="image/jpeg"/>
  <Override PartName="/ppt/media/image65.jpeg" ContentType="image/jpeg"/>
  <Override PartName="/ppt/media/image31.jpeg" ContentType="image/jpeg"/>
  <Override PartName="/ppt/media/image82.jpeg" ContentType="image/jpeg"/>
  <Override PartName="/ppt/media/image23.jpeg" ContentType="image/jpeg"/>
  <Override PartName="/ppt/media/image54.jpeg" ContentType="image/jpeg"/>
  <Override PartName="/ppt/media/image5.png" ContentType="image/png"/>
  <Override PartName="/ppt/media/image56.jpeg" ContentType="image/jpeg"/>
  <Override PartName="/ppt/media/image42.jpeg" ContentType="image/jpeg"/>
  <Override PartName="/ppt/media/image1.png" ContentType="image/png"/>
  <Override PartName="/ppt/media/image40.jpeg" ContentType="image/jpeg"/>
  <Override PartName="/ppt/media/image83.png" ContentType="image/png"/>
  <Override PartName="/ppt/media/image2.png" ContentType="image/png"/>
  <Override PartName="/ppt/media/image33.png" ContentType="image/png"/>
  <Override PartName="/ppt/media/image58.png" ContentType="image/png"/>
  <Override PartName="/ppt/media/image55.png" ContentType="image/png"/>
  <Override PartName="/ppt/media/image27.png" ContentType="image/png"/>
  <Override PartName="/ppt/media/image18.jpeg" ContentType="image/jpeg"/>
  <Override PartName="/ppt/media/image25.png" ContentType="image/png"/>
  <Override PartName="/ppt/media/image22.png" ContentType="image/png"/>
  <Override PartName="/ppt/media/image4.jpeg" ContentType="image/jpeg"/>
  <Override PartName="/ppt/media/image47.png" ContentType="image/png"/>
  <Override PartName="/ppt/media/image45.png" ContentType="image/png"/>
  <Override PartName="/ppt/media/image3.jpeg" ContentType="image/jpeg"/>
  <Override PartName="/ppt/media/image15.png" ContentType="image/png"/>
  <Override PartName="/ppt/media/image16.png" ContentType="image/png"/>
  <Override PartName="/ppt/media/image8.jpeg" ContentType="image/jpeg"/>
  <Override PartName="/ppt/media/image9.jpeg" ContentType="image/jpeg"/>
  <Override PartName="/ppt/media/image46.png" ContentType="image/png"/>
  <Override PartName="/ppt/media/image17.jpeg" ContentType="image/jpeg"/>
  <Override PartName="/ppt/media/image14.jpeg" ContentType="image/jpeg"/>
  <Override PartName="/ppt/media/image28.png" ContentType="image/png"/>
  <Override PartName="/ppt/media/image13.jpeg" ContentType="image/jpeg"/>
  <Override PartName="/ppt/media/image24.jpeg" ContentType="image/jpeg"/>
  <Override PartName="/ppt/media/image10.jpeg" ContentType="image/jpeg"/>
  <Override PartName="/ppt/media/image68.jpeg" ContentType="image/jpeg"/>
  <Override PartName="/ppt/media/image70.png" ContentType="image/png"/>
  <Override PartName="/ppt/media/image11.jpeg" ContentType="image/jpeg"/>
  <Override PartName="/ppt/media/image44.jpeg" ContentType="image/jpeg"/>
  <Override PartName="/ppt/media/image26.jpeg" ContentType="image/jpeg"/>
  <Override PartName="/ppt/media/image12.jpeg" ContentType="image/jpeg"/>
  <Override PartName="/ppt/media/image37.jpeg" ContentType="image/jpeg"/>
  <Override PartName="/ppt/media/image39.jpeg" ContentType="image/jpeg"/>
  <Override PartName="/ppt/media/image41.jpeg" ContentType="image/jpeg"/>
  <Override PartName="/ppt/media/image43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75.png" ContentType="image/png"/>
  <Override PartName="/ppt/media/image51.jpeg" ContentType="image/jpeg"/>
  <Override PartName="/ppt/media/image52.jpeg" ContentType="image/jpeg"/>
  <Override PartName="/ppt/media/image53.jpeg" ContentType="image/jpeg"/>
  <Override PartName="/ppt/media/image57.png" ContentType="image/png"/>
  <Override PartName="/ppt/media/image80.jpeg" ContentType="image/jpeg"/>
  <Override PartName="/ppt/media/image21.jpeg" ContentType="image/jpeg"/>
  <Override PartName="/ppt/media/image59.png" ContentType="image/png"/>
  <Override PartName="/ppt/media/image81.png" ContentType="image/png"/>
  <Override PartName="/ppt/media/image74.jpeg" ContentType="image/jpeg"/>
  <Override PartName="/ppt/media/image60.jpeg" ContentType="image/jpeg"/>
  <Override PartName="/ppt/media/image61.jpeg" ContentType="image/jpeg"/>
  <Override PartName="/ppt/media/image72.png" ContentType="image/png"/>
  <Override PartName="/ppt/media/image20.png" ContentType="image/png"/>
  <Override PartName="/ppt/media/image63.jpeg" ContentType="image/jpeg"/>
  <Override PartName="/ppt/media/image66.png" ContentType="image/png"/>
  <Override PartName="/ppt/media/image6.jpeg" ContentType="image/jpeg"/>
  <Override PartName="/ppt/media/image67.png" ContentType="image/png"/>
  <Override PartName="/ppt/media/image71.png" ContentType="image/png"/>
  <Override PartName="/ppt/media/image73.png" ContentType="image/png"/>
  <Override PartName="/ppt/media/image62.jpeg" ContentType="image/jpeg"/>
  <Override PartName="/ppt/media/image76.jpeg" ContentType="image/jpeg"/>
  <Override PartName="/ppt/media/image7.jpeg" ContentType="image/jpeg"/>
  <Override PartName="/ppt/media/image77.png" ContentType="image/png"/>
  <Override PartName="/ppt/media/image64.jpeg" ContentType="image/jpeg"/>
  <Override PartName="/ppt/media/image30.png" ContentType="image/png"/>
  <Override PartName="/ppt/media/image78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10080625" cy="567055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160559B-2722-4B14-AE37-AF8F5F0663A2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2640" cy="3084120"/>
          </a:xfrm>
          <a:prstGeom prst="rect">
            <a:avLst/>
          </a:prstGeom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64C3FF7-D12F-4C1E-B5A0-E9BA4BA74093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edit the </a:t>
            </a:r>
            <a:r>
              <a:rPr b="0" lang="en-IN" sz="4400" spc="-1" strike="noStrike">
                <a:latin typeface="Arial"/>
              </a:rPr>
              <a:t>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png"/><Relationship Id="rId7" Type="http://schemas.openxmlformats.org/officeDocument/2006/relationships/image" Target="../media/image44.jpeg"/><Relationship Id="rId8" Type="http://schemas.openxmlformats.org/officeDocument/2006/relationships/image" Target="../media/image45.png"/><Relationship Id="rId9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jpeg"/><Relationship Id="rId7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jpe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jpe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60880" y="2868120"/>
            <a:ext cx="8931960" cy="13928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BHARTI INFO TECH &amp; SERVICES</a:t>
            </a:r>
            <a:endParaRPr b="0" lang="en-IN" sz="4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     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(BITS)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960000" y="648000"/>
            <a:ext cx="2158560" cy="172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548000" y="117000"/>
            <a:ext cx="7054560" cy="501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Our Learning Place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55760" y="936000"/>
            <a:ext cx="9263160" cy="4390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888480" y="1152000"/>
            <a:ext cx="8543520" cy="38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548360" y="117360"/>
            <a:ext cx="7054560" cy="501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Our Product and Services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5760" y="936000"/>
            <a:ext cx="4438800" cy="4390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227" name="Picture 9" descr=""/>
          <p:cNvPicPr/>
          <p:nvPr/>
        </p:nvPicPr>
        <p:blipFill>
          <a:blip r:embed="rId1"/>
          <a:stretch/>
        </p:blipFill>
        <p:spPr>
          <a:xfrm>
            <a:off x="1728000" y="1153080"/>
            <a:ext cx="1798560" cy="158256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648000" y="2736000"/>
            <a:ext cx="4030560" cy="22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Workshop and  Assessment Design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We design and organize workshops on science, robotics, math etc. to enhance the quality and understanding of learning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5112360" y="1008000"/>
            <a:ext cx="4797360" cy="4318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Sunday Activity School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It is  open platform where one can participate to see, feel, touch, and understand the height of innovation so far from basics to latest trends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30" name="Picture 11" descr=""/>
          <p:cNvPicPr/>
          <p:nvPr/>
        </p:nvPicPr>
        <p:blipFill>
          <a:blip r:embed="rId2"/>
          <a:srcRect l="1855" t="2594" r="1855" b="4573"/>
          <a:stretch/>
        </p:blipFill>
        <p:spPr>
          <a:xfrm>
            <a:off x="5976000" y="1179720"/>
            <a:ext cx="3041640" cy="1446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560000" y="1215720"/>
            <a:ext cx="2433600" cy="3822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32" name="CustomShape 2"/>
          <p:cNvSpPr/>
          <p:nvPr/>
        </p:nvSpPr>
        <p:spPr>
          <a:xfrm>
            <a:off x="2592000" y="1269000"/>
            <a:ext cx="2433600" cy="3877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33" name="CustomShape 3"/>
          <p:cNvSpPr/>
          <p:nvPr/>
        </p:nvSpPr>
        <p:spPr>
          <a:xfrm>
            <a:off x="5112000" y="1269000"/>
            <a:ext cx="2349720" cy="3805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One Year Service 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free one year service and up gradation of products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167760" y="1269000"/>
            <a:ext cx="2349720" cy="3877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52000" y="2673000"/>
            <a:ext cx="218160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Teaching Tools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set of teaching tools in the form of working model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8063640" y="4283640"/>
            <a:ext cx="150984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5459760" y="4472640"/>
            <a:ext cx="2098080" cy="14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8"/>
          <p:cNvSpPr/>
          <p:nvPr/>
        </p:nvSpPr>
        <p:spPr>
          <a:xfrm>
            <a:off x="7571520" y="2736000"/>
            <a:ext cx="2350080" cy="20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Feedback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Feedback on every six months, to know the effectiveness of our tools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9" name="CustomShape 9"/>
          <p:cNvSpPr/>
          <p:nvPr/>
        </p:nvSpPr>
        <p:spPr>
          <a:xfrm>
            <a:off x="5375880" y="2025000"/>
            <a:ext cx="218160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40" name="CustomShape 10"/>
          <p:cNvSpPr/>
          <p:nvPr/>
        </p:nvSpPr>
        <p:spPr>
          <a:xfrm>
            <a:off x="3107880" y="2655000"/>
            <a:ext cx="16776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1"/>
          <p:cNvSpPr/>
          <p:nvPr/>
        </p:nvSpPr>
        <p:spPr>
          <a:xfrm>
            <a:off x="2675880" y="2637000"/>
            <a:ext cx="2181600" cy="20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Teachers Training Program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 that one can use our teaching tools with most efficient manner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42" name="Picture 18" descr=""/>
          <p:cNvPicPr/>
          <p:nvPr/>
        </p:nvPicPr>
        <p:blipFill>
          <a:blip r:embed="rId1"/>
          <a:srcRect l="12360" t="12371" r="13512" b="13403"/>
          <a:stretch/>
        </p:blipFill>
        <p:spPr>
          <a:xfrm>
            <a:off x="5544000" y="1512000"/>
            <a:ext cx="1510560" cy="929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3" name="Picture 19" descr=""/>
          <p:cNvPicPr/>
          <p:nvPr/>
        </p:nvPicPr>
        <p:blipFill>
          <a:blip r:embed="rId2"/>
          <a:stretch/>
        </p:blipFill>
        <p:spPr>
          <a:xfrm>
            <a:off x="2975760" y="1512000"/>
            <a:ext cx="1677600" cy="1006560"/>
          </a:xfrm>
          <a:prstGeom prst="rect">
            <a:avLst/>
          </a:prstGeom>
          <a:ln>
            <a:noFill/>
          </a:ln>
        </p:spPr>
      </p:pic>
      <p:pic>
        <p:nvPicPr>
          <p:cNvPr id="244" name="Picture 22" descr=""/>
          <p:cNvPicPr/>
          <p:nvPr/>
        </p:nvPicPr>
        <p:blipFill>
          <a:blip r:embed="rId3"/>
          <a:srcRect l="18617" t="0" r="23512" b="0"/>
          <a:stretch/>
        </p:blipFill>
        <p:spPr>
          <a:xfrm>
            <a:off x="7964280" y="1512000"/>
            <a:ext cx="1610280" cy="896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5" name="Picture 25" descr=""/>
          <p:cNvPicPr/>
          <p:nvPr/>
        </p:nvPicPr>
        <p:blipFill>
          <a:blip r:embed="rId4"/>
          <a:stretch/>
        </p:blipFill>
        <p:spPr>
          <a:xfrm>
            <a:off x="383760" y="1502640"/>
            <a:ext cx="1918800" cy="1123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6" name="CustomShape 12"/>
          <p:cNvSpPr/>
          <p:nvPr/>
        </p:nvSpPr>
        <p:spPr>
          <a:xfrm>
            <a:off x="648000" y="189000"/>
            <a:ext cx="8926560" cy="501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Practical Learning Environment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216000" y="792000"/>
            <a:ext cx="2446560" cy="4534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248" name="Picture 23" descr=""/>
          <p:cNvPicPr/>
          <p:nvPr/>
        </p:nvPicPr>
        <p:blipFill>
          <a:blip r:embed="rId1"/>
          <a:stretch/>
        </p:blipFill>
        <p:spPr>
          <a:xfrm>
            <a:off x="648000" y="1224720"/>
            <a:ext cx="1582560" cy="1041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9" name="CustomShape 2"/>
          <p:cNvSpPr/>
          <p:nvPr/>
        </p:nvSpPr>
        <p:spPr>
          <a:xfrm>
            <a:off x="486000" y="2613960"/>
            <a:ext cx="1924560" cy="22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E-manual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contains detail working of model, theory behind it and  an explanation video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2844000" y="792000"/>
            <a:ext cx="2181600" cy="4534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251" name="Picture 21" descr=""/>
          <p:cNvPicPr/>
          <p:nvPr/>
        </p:nvPicPr>
        <p:blipFill>
          <a:blip r:embed="rId2"/>
          <a:stretch/>
        </p:blipFill>
        <p:spPr>
          <a:xfrm>
            <a:off x="3256920" y="1260000"/>
            <a:ext cx="1349640" cy="934560"/>
          </a:xfrm>
          <a:prstGeom prst="rect">
            <a:avLst/>
          </a:prstGeom>
          <a:ln>
            <a:noFill/>
          </a:ln>
        </p:spPr>
      </p:pic>
      <p:sp>
        <p:nvSpPr>
          <p:cNvPr id="252" name="CustomShape 4"/>
          <p:cNvSpPr/>
          <p:nvPr/>
        </p:nvSpPr>
        <p:spPr>
          <a:xfrm>
            <a:off x="2891520" y="2576160"/>
            <a:ext cx="209808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Chart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Proper categorization that shows which tool can be used in which chapter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5112000" y="792000"/>
            <a:ext cx="2181600" cy="4534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254" name="Picture 20" descr=""/>
          <p:cNvPicPr/>
          <p:nvPr/>
        </p:nvPicPr>
        <p:blipFill>
          <a:blip r:embed="rId3"/>
          <a:srcRect l="5627" t="4506" r="5487" b="4366"/>
          <a:stretch/>
        </p:blipFill>
        <p:spPr>
          <a:xfrm>
            <a:off x="5544000" y="1224000"/>
            <a:ext cx="1334160" cy="934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5" name="CustomShape 6"/>
          <p:cNvSpPr/>
          <p:nvPr/>
        </p:nvSpPr>
        <p:spPr>
          <a:xfrm>
            <a:off x="5184000" y="2628000"/>
            <a:ext cx="2014560" cy="16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Installation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Complete set of practical learning tools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56" name="CustomShape 7"/>
          <p:cNvSpPr/>
          <p:nvPr/>
        </p:nvSpPr>
        <p:spPr>
          <a:xfrm>
            <a:off x="7392960" y="792000"/>
            <a:ext cx="2397600" cy="4534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257" name="Picture 24" descr=""/>
          <p:cNvPicPr/>
          <p:nvPr/>
        </p:nvPicPr>
        <p:blipFill>
          <a:blip r:embed="rId4"/>
          <a:srcRect l="8825" t="7786" r="2948" b="6657"/>
          <a:stretch/>
        </p:blipFill>
        <p:spPr>
          <a:xfrm>
            <a:off x="7835760" y="1224000"/>
            <a:ext cx="1522800" cy="976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8" name="CustomShape 8"/>
          <p:cNvSpPr/>
          <p:nvPr/>
        </p:nvSpPr>
        <p:spPr>
          <a:xfrm>
            <a:off x="7848000" y="2667960"/>
            <a:ext cx="1510560" cy="17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Delivery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Delivery of products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404000" y="298800"/>
            <a:ext cx="6766560" cy="501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Science Activity School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528000" y="1368000"/>
            <a:ext cx="3021480" cy="3858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35880" y="1368000"/>
            <a:ext cx="2937600" cy="3858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Junior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Every Sunday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Duration: 18 weeks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Time: 1.5 hours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35+ experiments &amp; projects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All take way kits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6840000" y="1368000"/>
            <a:ext cx="2950560" cy="3858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Level 2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Every Sunday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Duration: 22 weeks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Time: 2 hours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40+ experiments &amp; projects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All take way kits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3" name="CustomShape 5"/>
          <p:cNvSpPr/>
          <p:nvPr/>
        </p:nvSpPr>
        <p:spPr>
          <a:xfrm>
            <a:off x="3527640" y="2955240"/>
            <a:ext cx="3021840" cy="20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Level 1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Every Sunday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Duration: 20 weeks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Time: 2 hours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40+ experiments &amp;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projects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All take way kits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64" name="Picture 7" descr=""/>
          <p:cNvPicPr/>
          <p:nvPr/>
        </p:nvPicPr>
        <p:blipFill>
          <a:blip r:embed="rId1"/>
          <a:srcRect l="10830" t="28758" r="23330" b="-1248"/>
          <a:stretch/>
        </p:blipFill>
        <p:spPr>
          <a:xfrm>
            <a:off x="7223760" y="1556640"/>
            <a:ext cx="2098080" cy="1154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5" name="Picture 8" descr=""/>
          <p:cNvPicPr/>
          <p:nvPr/>
        </p:nvPicPr>
        <p:blipFill>
          <a:blip r:embed="rId2"/>
          <a:stretch/>
        </p:blipFill>
        <p:spPr>
          <a:xfrm>
            <a:off x="745920" y="1656000"/>
            <a:ext cx="1958760" cy="1090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" name="Picture 9" descr=""/>
          <p:cNvPicPr/>
          <p:nvPr/>
        </p:nvPicPr>
        <p:blipFill>
          <a:blip r:embed="rId3"/>
          <a:srcRect l="828" t="17483" r="-828" b="-6221"/>
          <a:stretch/>
        </p:blipFill>
        <p:spPr>
          <a:xfrm>
            <a:off x="3869640" y="1584000"/>
            <a:ext cx="2392920" cy="1320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276000" y="252000"/>
            <a:ext cx="3105720" cy="501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Robotics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443760" y="1152000"/>
            <a:ext cx="3189600" cy="4174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252000" y="1152000"/>
            <a:ext cx="3105720" cy="4246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6719760" y="1152000"/>
            <a:ext cx="3105720" cy="4174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71" name="Picture 6" descr=""/>
          <p:cNvPicPr/>
          <p:nvPr/>
        </p:nvPicPr>
        <p:blipFill>
          <a:blip r:embed="rId1"/>
          <a:srcRect l="16668" t="9762" r="11332" b="7402"/>
          <a:stretch/>
        </p:blipFill>
        <p:spPr>
          <a:xfrm>
            <a:off x="492480" y="1368000"/>
            <a:ext cx="2602080" cy="1378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2" name="CustomShape 5"/>
          <p:cNvSpPr/>
          <p:nvPr/>
        </p:nvSpPr>
        <p:spPr>
          <a:xfrm>
            <a:off x="503640" y="2807640"/>
            <a:ext cx="2602080" cy="255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 to 16 hrs exhaustive hands on workshop on scientific theories and robotics to bring early hand on science and technology experience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3" name="Picture 8" descr=""/>
          <p:cNvPicPr/>
          <p:nvPr/>
        </p:nvPicPr>
        <p:blipFill>
          <a:blip r:embed="rId2"/>
          <a:srcRect l="27498" t="18684" r="26668" b="24024"/>
          <a:stretch/>
        </p:blipFill>
        <p:spPr>
          <a:xfrm>
            <a:off x="7200000" y="1332000"/>
            <a:ext cx="2073600" cy="1320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4" name="Picture 9" descr=""/>
          <p:cNvPicPr/>
          <p:nvPr/>
        </p:nvPicPr>
        <p:blipFill>
          <a:blip r:embed="rId3"/>
          <a:stretch/>
        </p:blipFill>
        <p:spPr>
          <a:xfrm>
            <a:off x="3816000" y="1404000"/>
            <a:ext cx="2462040" cy="1347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5" name="CustomShape 6"/>
          <p:cNvSpPr/>
          <p:nvPr/>
        </p:nvSpPr>
        <p:spPr>
          <a:xfrm>
            <a:off x="6803640" y="2857320"/>
            <a:ext cx="3021840" cy="20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Robotics lab setup powered by Robokidz Pune comprising robots which can be used in experiments by the students in a school environment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6" name="CustomShape 7"/>
          <p:cNvSpPr/>
          <p:nvPr/>
        </p:nvSpPr>
        <p:spPr>
          <a:xfrm>
            <a:off x="3443760" y="2893320"/>
            <a:ext cx="3189600" cy="20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Easy-to-use Robotics Education Curriculum that allows students to go from having no Robotics Experience, to programming advanced behaviors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016000" y="180000"/>
            <a:ext cx="5830560" cy="501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Other Services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2772000" y="3338640"/>
            <a:ext cx="2349720" cy="2076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79" name="CustomShape 3"/>
          <p:cNvSpPr/>
          <p:nvPr/>
        </p:nvSpPr>
        <p:spPr>
          <a:xfrm>
            <a:off x="5376240" y="3338640"/>
            <a:ext cx="2181600" cy="2076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80" name="CustomShape 4"/>
          <p:cNvSpPr/>
          <p:nvPr/>
        </p:nvSpPr>
        <p:spPr>
          <a:xfrm>
            <a:off x="5376240" y="945000"/>
            <a:ext cx="2181600" cy="22024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81" name="CustomShape 5"/>
          <p:cNvSpPr/>
          <p:nvPr/>
        </p:nvSpPr>
        <p:spPr>
          <a:xfrm>
            <a:off x="2772000" y="945000"/>
            <a:ext cx="2349720" cy="22024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82" name="CustomShape 6"/>
          <p:cNvSpPr/>
          <p:nvPr/>
        </p:nvSpPr>
        <p:spPr>
          <a:xfrm>
            <a:off x="7725960" y="3338640"/>
            <a:ext cx="2181600" cy="2076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83" name="CustomShape 7"/>
          <p:cNvSpPr/>
          <p:nvPr/>
        </p:nvSpPr>
        <p:spPr>
          <a:xfrm>
            <a:off x="7727760" y="947520"/>
            <a:ext cx="2181600" cy="2199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84" name="CustomShape 8"/>
          <p:cNvSpPr/>
          <p:nvPr/>
        </p:nvSpPr>
        <p:spPr>
          <a:xfrm>
            <a:off x="167760" y="3338640"/>
            <a:ext cx="2349720" cy="2076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85" name="CustomShape 9"/>
          <p:cNvSpPr/>
          <p:nvPr/>
        </p:nvSpPr>
        <p:spPr>
          <a:xfrm>
            <a:off x="167760" y="945000"/>
            <a:ext cx="2349720" cy="22024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86" name="CustomShape 10"/>
          <p:cNvSpPr/>
          <p:nvPr/>
        </p:nvSpPr>
        <p:spPr>
          <a:xfrm>
            <a:off x="490680" y="2326680"/>
            <a:ext cx="176184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Lab Item Supplier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7" name="CustomShape 11"/>
          <p:cNvSpPr/>
          <p:nvPr/>
        </p:nvSpPr>
        <p:spPr>
          <a:xfrm>
            <a:off x="3029400" y="2343960"/>
            <a:ext cx="176256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Software Development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8" name="CustomShape 12"/>
          <p:cNvSpPr/>
          <p:nvPr/>
        </p:nvSpPr>
        <p:spPr>
          <a:xfrm>
            <a:off x="5688000" y="2411280"/>
            <a:ext cx="160272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Web &amp; App Design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9" name="CustomShape 13"/>
          <p:cNvSpPr/>
          <p:nvPr/>
        </p:nvSpPr>
        <p:spPr>
          <a:xfrm>
            <a:off x="8249400" y="2421720"/>
            <a:ext cx="11322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Work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0" name="CustomShape 14"/>
          <p:cNvSpPr/>
          <p:nvPr/>
        </p:nvSpPr>
        <p:spPr>
          <a:xfrm>
            <a:off x="461880" y="4686120"/>
            <a:ext cx="176184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Industrial Training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1" name="CustomShape 15"/>
          <p:cNvSpPr/>
          <p:nvPr/>
        </p:nvSpPr>
        <p:spPr>
          <a:xfrm>
            <a:off x="2940480" y="4686120"/>
            <a:ext cx="201276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Programming Languages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2" name="CustomShape 16"/>
          <p:cNvSpPr/>
          <p:nvPr/>
        </p:nvSpPr>
        <p:spPr>
          <a:xfrm>
            <a:off x="5801400" y="4701240"/>
            <a:ext cx="132300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Marketing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3" name="CustomShape 17"/>
          <p:cNvSpPr/>
          <p:nvPr/>
        </p:nvSpPr>
        <p:spPr>
          <a:xfrm>
            <a:off x="7931160" y="4701240"/>
            <a:ext cx="15127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Robotics Automation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94" name="Picture 10" descr=""/>
          <p:cNvPicPr/>
          <p:nvPr/>
        </p:nvPicPr>
        <p:blipFill>
          <a:blip r:embed="rId1"/>
          <a:srcRect l="9977" t="9709" r="870" b="1369"/>
          <a:stretch/>
        </p:blipFill>
        <p:spPr>
          <a:xfrm>
            <a:off x="5515560" y="1101600"/>
            <a:ext cx="1830240" cy="1235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5" name="Picture 19" descr=""/>
          <p:cNvPicPr/>
          <p:nvPr/>
        </p:nvPicPr>
        <p:blipFill>
          <a:blip r:embed="rId2"/>
          <a:srcRect l="9995" t="10162" r="8892" b="8031"/>
          <a:stretch/>
        </p:blipFill>
        <p:spPr>
          <a:xfrm>
            <a:off x="3085200" y="1060560"/>
            <a:ext cx="1805400" cy="1232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6" name="Picture 20" descr=""/>
          <p:cNvPicPr/>
          <p:nvPr/>
        </p:nvPicPr>
        <p:blipFill>
          <a:blip r:embed="rId3"/>
          <a:stretch/>
        </p:blipFill>
        <p:spPr>
          <a:xfrm>
            <a:off x="456120" y="1149120"/>
            <a:ext cx="1796400" cy="1144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7" name="Picture 22" descr=""/>
          <p:cNvPicPr/>
          <p:nvPr/>
        </p:nvPicPr>
        <p:blipFill>
          <a:blip r:embed="rId4"/>
          <a:stretch/>
        </p:blipFill>
        <p:spPr>
          <a:xfrm>
            <a:off x="2940480" y="3527640"/>
            <a:ext cx="2079720" cy="96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8" name="Picture 23" descr=""/>
          <p:cNvPicPr/>
          <p:nvPr/>
        </p:nvPicPr>
        <p:blipFill>
          <a:blip r:embed="rId5"/>
          <a:stretch/>
        </p:blipFill>
        <p:spPr>
          <a:xfrm>
            <a:off x="7812000" y="1209600"/>
            <a:ext cx="2007000" cy="1127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9" name="Picture 24" descr=""/>
          <p:cNvPicPr/>
          <p:nvPr/>
        </p:nvPicPr>
        <p:blipFill>
          <a:blip r:embed="rId6"/>
          <a:srcRect l="9410" t="7967" r="7994" b="0"/>
          <a:stretch/>
        </p:blipFill>
        <p:spPr>
          <a:xfrm>
            <a:off x="5579280" y="3591000"/>
            <a:ext cx="1711080" cy="96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0" name="Picture 25" descr=""/>
          <p:cNvPicPr/>
          <p:nvPr/>
        </p:nvPicPr>
        <p:blipFill>
          <a:blip r:embed="rId7"/>
          <a:stretch/>
        </p:blipFill>
        <p:spPr>
          <a:xfrm>
            <a:off x="490680" y="3500640"/>
            <a:ext cx="1610280" cy="1086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1" name="" descr=""/>
          <p:cNvPicPr/>
          <p:nvPr/>
        </p:nvPicPr>
        <p:blipFill>
          <a:blip r:embed="rId8"/>
          <a:stretch/>
        </p:blipFill>
        <p:spPr>
          <a:xfrm>
            <a:off x="8064000" y="3619440"/>
            <a:ext cx="1367280" cy="87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2808000" y="126360"/>
            <a:ext cx="4462560" cy="592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Clients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216000" y="1152360"/>
            <a:ext cx="4642560" cy="40312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5040000" y="1152000"/>
            <a:ext cx="4822560" cy="4031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305280" y="1620000"/>
            <a:ext cx="4480920" cy="251856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5135760" y="1605240"/>
            <a:ext cx="4618800" cy="2569320"/>
          </a:xfrm>
          <a:prstGeom prst="rect">
            <a:avLst/>
          </a:prstGeom>
          <a:ln>
            <a:noFill/>
          </a:ln>
        </p:spPr>
      </p:pic>
      <p:sp>
        <p:nvSpPr>
          <p:cNvPr id="307" name="CustomShape 4"/>
          <p:cNvSpPr/>
          <p:nvPr/>
        </p:nvSpPr>
        <p:spPr>
          <a:xfrm>
            <a:off x="1584000" y="4392000"/>
            <a:ext cx="201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www.amazmart.in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6336000" y="4392000"/>
            <a:ext cx="2807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www.deliveryplus.com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2808360" y="126360"/>
            <a:ext cx="4462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Clients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216360" y="1152360"/>
            <a:ext cx="4642560" cy="40312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5112000" y="1152000"/>
            <a:ext cx="4750560" cy="3959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252000" y="1584000"/>
            <a:ext cx="4570920" cy="273456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5209560" y="1552680"/>
            <a:ext cx="4545000" cy="2837880"/>
          </a:xfrm>
          <a:prstGeom prst="rect">
            <a:avLst/>
          </a:prstGeom>
          <a:ln>
            <a:noFill/>
          </a:ln>
        </p:spPr>
      </p:pic>
      <p:sp>
        <p:nvSpPr>
          <p:cNvPr id="314" name="CustomShape 4"/>
          <p:cNvSpPr/>
          <p:nvPr/>
        </p:nvSpPr>
        <p:spPr>
          <a:xfrm>
            <a:off x="576000" y="4536000"/>
            <a:ext cx="395964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www.northeasternpublicschool.com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5" name="CustomShape 5"/>
          <p:cNvSpPr/>
          <p:nvPr/>
        </p:nvSpPr>
        <p:spPr>
          <a:xfrm>
            <a:off x="6336000" y="4464000"/>
            <a:ext cx="2447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www.mediaorange.co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2808360" y="126360"/>
            <a:ext cx="4462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Clients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216360" y="864000"/>
            <a:ext cx="9646200" cy="4606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48000" y="972000"/>
            <a:ext cx="8854560" cy="435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443760" y="1574640"/>
            <a:ext cx="3189600" cy="36810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We believe that effective learning come by doing not only by listening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52000" y="1574640"/>
            <a:ext cx="3105720" cy="36810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BITs is a venture in the field of learning for arts, science and technology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6719760" y="1538640"/>
            <a:ext cx="3105720" cy="37170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We offers a series of model to explain the different theories so that one can learn, think and innovate their own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63" name="Picture 4" descr=""/>
          <p:cNvPicPr/>
          <p:nvPr/>
        </p:nvPicPr>
        <p:blipFill>
          <a:blip r:embed="rId1"/>
          <a:stretch/>
        </p:blipFill>
        <p:spPr>
          <a:xfrm>
            <a:off x="576000" y="2015640"/>
            <a:ext cx="2465280" cy="1296000"/>
          </a:xfrm>
          <a:prstGeom prst="rect">
            <a:avLst/>
          </a:prstGeom>
          <a:ln>
            <a:noFill/>
          </a:ln>
        </p:spPr>
      </p:pic>
      <p:pic>
        <p:nvPicPr>
          <p:cNvPr id="164" name="Picture 5" descr=""/>
          <p:cNvPicPr/>
          <p:nvPr/>
        </p:nvPicPr>
        <p:blipFill>
          <a:blip r:embed="rId2"/>
          <a:stretch/>
        </p:blipFill>
        <p:spPr>
          <a:xfrm>
            <a:off x="7212960" y="1873080"/>
            <a:ext cx="2074680" cy="1222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Picture 7" descr=""/>
          <p:cNvPicPr/>
          <p:nvPr/>
        </p:nvPicPr>
        <p:blipFill>
          <a:blip r:embed="rId3"/>
          <a:srcRect l="0" t="0" r="0" b="8618"/>
          <a:stretch/>
        </p:blipFill>
        <p:spPr>
          <a:xfrm>
            <a:off x="3960000" y="1825200"/>
            <a:ext cx="2231640" cy="1558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6" name="CustomShape 4"/>
          <p:cNvSpPr/>
          <p:nvPr/>
        </p:nvSpPr>
        <p:spPr>
          <a:xfrm>
            <a:off x="3651120" y="378000"/>
            <a:ext cx="2611440" cy="6904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About Us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808720" y="126360"/>
            <a:ext cx="4462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Clients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216360" y="864360"/>
            <a:ext cx="9646200" cy="4606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808720" y="126360"/>
            <a:ext cx="431892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Projects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216720" y="1152360"/>
            <a:ext cx="4642560" cy="41752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5076360" y="1152360"/>
            <a:ext cx="4714560" cy="41752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5400000" y="1368000"/>
            <a:ext cx="4126320" cy="309456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rcRect l="12933" t="4761" r="23427" b="0"/>
          <a:stretch/>
        </p:blipFill>
        <p:spPr>
          <a:xfrm>
            <a:off x="504000" y="1296000"/>
            <a:ext cx="4102200" cy="3310560"/>
          </a:xfrm>
          <a:prstGeom prst="rect">
            <a:avLst/>
          </a:prstGeom>
          <a:ln>
            <a:noFill/>
          </a:ln>
        </p:spPr>
      </p:pic>
      <p:sp>
        <p:nvSpPr>
          <p:cNvPr id="326" name="CustomShape 4"/>
          <p:cNvSpPr/>
          <p:nvPr/>
        </p:nvSpPr>
        <p:spPr>
          <a:xfrm>
            <a:off x="1152000" y="4752000"/>
            <a:ext cx="2807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BB8 FROM STAR WARS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6120000" y="4752000"/>
            <a:ext cx="302364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PROGRAMABLE DRONE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2809080" y="126360"/>
            <a:ext cx="4462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Projects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217080" y="1152360"/>
            <a:ext cx="4642560" cy="3598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5076720" y="1152360"/>
            <a:ext cx="4714560" cy="3598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2809080" y="126360"/>
            <a:ext cx="4462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Projects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217080" y="1152360"/>
            <a:ext cx="4642560" cy="3598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5076720" y="1152360"/>
            <a:ext cx="4714560" cy="3598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rcRect l="15579" t="15381" r="13559" b="10"/>
          <a:stretch/>
        </p:blipFill>
        <p:spPr>
          <a:xfrm>
            <a:off x="360000" y="1512360"/>
            <a:ext cx="4390560" cy="287820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5184000" y="1512000"/>
            <a:ext cx="4534560" cy="2806560"/>
          </a:xfrm>
          <a:prstGeom prst="rect">
            <a:avLst/>
          </a:prstGeom>
          <a:ln>
            <a:noFill/>
          </a:ln>
        </p:spPr>
      </p:pic>
      <p:sp>
        <p:nvSpPr>
          <p:cNvPr id="336" name="CustomShape 4"/>
          <p:cNvSpPr/>
          <p:nvPr/>
        </p:nvSpPr>
        <p:spPr>
          <a:xfrm>
            <a:off x="6516000" y="4318920"/>
            <a:ext cx="2447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POINT OF SALE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864000" y="4392000"/>
            <a:ext cx="345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RASPBERY PI BASED ROVER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2809080" y="144000"/>
            <a:ext cx="4462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Projects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2736000" y="161640"/>
            <a:ext cx="4462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Logo Design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60000" y="936000"/>
            <a:ext cx="9430560" cy="4462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877400" y="1449000"/>
            <a:ext cx="1335600" cy="122256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2"/>
          <a:stretch/>
        </p:blipFill>
        <p:spPr>
          <a:xfrm>
            <a:off x="4212000" y="1347480"/>
            <a:ext cx="1510560" cy="138708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3"/>
          <a:stretch/>
        </p:blipFill>
        <p:spPr>
          <a:xfrm>
            <a:off x="7164000" y="1476000"/>
            <a:ext cx="1223640" cy="115920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4"/>
          <a:srcRect l="0" t="32013" r="0" b="33002"/>
          <a:stretch/>
        </p:blipFill>
        <p:spPr>
          <a:xfrm>
            <a:off x="973440" y="3312000"/>
            <a:ext cx="2266200" cy="100656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5"/>
          <a:srcRect l="0" t="0" r="18020" b="0"/>
          <a:stretch/>
        </p:blipFill>
        <p:spPr>
          <a:xfrm>
            <a:off x="4033080" y="3420000"/>
            <a:ext cx="2158560" cy="79056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6"/>
          <a:stretch/>
        </p:blipFill>
        <p:spPr>
          <a:xfrm>
            <a:off x="7148520" y="3348000"/>
            <a:ext cx="1901880" cy="82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2809080" y="126360"/>
            <a:ext cx="4462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Tools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217080" y="1152360"/>
            <a:ext cx="4642560" cy="3598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5076720" y="1152360"/>
            <a:ext cx="4714560" cy="3598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5528880" y="1260000"/>
            <a:ext cx="3829680" cy="3382560"/>
          </a:xfrm>
          <a:prstGeom prst="rect">
            <a:avLst/>
          </a:prstGeom>
          <a:ln>
            <a:noFill/>
          </a:ln>
        </p:spPr>
      </p:pic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432000" y="1296000"/>
            <a:ext cx="4247640" cy="327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1800000" y="126360"/>
            <a:ext cx="6766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MicroController Boards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217080" y="1152360"/>
            <a:ext cx="4642560" cy="3598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5076720" y="1152360"/>
            <a:ext cx="4714560" cy="3598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360000" y="1517040"/>
            <a:ext cx="4318560" cy="265752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5256360" y="1465200"/>
            <a:ext cx="4354200" cy="278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2809440" y="126360"/>
            <a:ext cx="4462560" cy="664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Languages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288000" y="936000"/>
            <a:ext cx="9503640" cy="4462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59" name="Picture 2" descr=""/>
          <p:cNvPicPr/>
          <p:nvPr/>
        </p:nvPicPr>
        <p:blipFill>
          <a:blip r:embed="rId1"/>
          <a:stretch/>
        </p:blipFill>
        <p:spPr>
          <a:xfrm>
            <a:off x="648000" y="1584000"/>
            <a:ext cx="1366560" cy="1366560"/>
          </a:xfrm>
          <a:prstGeom prst="rect">
            <a:avLst/>
          </a:prstGeom>
          <a:ln>
            <a:noFill/>
          </a:ln>
        </p:spPr>
      </p:pic>
      <p:pic>
        <p:nvPicPr>
          <p:cNvPr id="360" name="Picture 4" descr=""/>
          <p:cNvPicPr/>
          <p:nvPr/>
        </p:nvPicPr>
        <p:blipFill>
          <a:blip r:embed="rId2"/>
          <a:stretch/>
        </p:blipFill>
        <p:spPr>
          <a:xfrm>
            <a:off x="619920" y="3372480"/>
            <a:ext cx="1466640" cy="1270080"/>
          </a:xfrm>
          <a:prstGeom prst="rect">
            <a:avLst/>
          </a:prstGeom>
          <a:ln>
            <a:noFill/>
          </a:ln>
        </p:spPr>
      </p:pic>
      <p:pic>
        <p:nvPicPr>
          <p:cNvPr id="361" name="Picture 5" descr=""/>
          <p:cNvPicPr/>
          <p:nvPr/>
        </p:nvPicPr>
        <p:blipFill>
          <a:blip r:embed="rId3"/>
          <a:stretch/>
        </p:blipFill>
        <p:spPr>
          <a:xfrm>
            <a:off x="7871040" y="1223280"/>
            <a:ext cx="1559520" cy="1594440"/>
          </a:xfrm>
          <a:prstGeom prst="rect">
            <a:avLst/>
          </a:prstGeom>
          <a:ln>
            <a:noFill/>
          </a:ln>
        </p:spPr>
      </p:pic>
      <p:pic>
        <p:nvPicPr>
          <p:cNvPr id="362" name="Picture 7" descr=""/>
          <p:cNvPicPr/>
          <p:nvPr/>
        </p:nvPicPr>
        <p:blipFill>
          <a:blip r:embed="rId4"/>
          <a:stretch/>
        </p:blipFill>
        <p:spPr>
          <a:xfrm>
            <a:off x="2340000" y="3894480"/>
            <a:ext cx="5398560" cy="1432080"/>
          </a:xfrm>
          <a:prstGeom prst="rect">
            <a:avLst/>
          </a:prstGeom>
          <a:ln>
            <a:noFill/>
          </a:ln>
        </p:spPr>
      </p:pic>
      <p:pic>
        <p:nvPicPr>
          <p:cNvPr id="363" name="Picture 8" descr=""/>
          <p:cNvPicPr/>
          <p:nvPr/>
        </p:nvPicPr>
        <p:blipFill>
          <a:blip r:embed="rId5"/>
          <a:stretch/>
        </p:blipFill>
        <p:spPr>
          <a:xfrm>
            <a:off x="3060000" y="1008000"/>
            <a:ext cx="3891600" cy="1006560"/>
          </a:xfrm>
          <a:prstGeom prst="rect">
            <a:avLst/>
          </a:prstGeom>
          <a:ln>
            <a:noFill/>
          </a:ln>
        </p:spPr>
      </p:pic>
      <p:pic>
        <p:nvPicPr>
          <p:cNvPr id="364" name="Picture 9" descr=""/>
          <p:cNvPicPr/>
          <p:nvPr/>
        </p:nvPicPr>
        <p:blipFill>
          <a:blip r:embed="rId6"/>
          <a:stretch/>
        </p:blipFill>
        <p:spPr>
          <a:xfrm>
            <a:off x="3960000" y="2304000"/>
            <a:ext cx="1819800" cy="1589040"/>
          </a:xfrm>
          <a:prstGeom prst="rect">
            <a:avLst/>
          </a:prstGeom>
          <a:ln>
            <a:noFill/>
          </a:ln>
        </p:spPr>
      </p:pic>
      <p:pic>
        <p:nvPicPr>
          <p:cNvPr id="365" name="Picture 10" descr=""/>
          <p:cNvPicPr/>
          <p:nvPr/>
        </p:nvPicPr>
        <p:blipFill>
          <a:blip r:embed="rId7"/>
          <a:stretch/>
        </p:blipFill>
        <p:spPr>
          <a:xfrm>
            <a:off x="7884000" y="3096000"/>
            <a:ext cx="1582560" cy="1582560"/>
          </a:xfrm>
          <a:prstGeom prst="rect">
            <a:avLst/>
          </a:prstGeom>
          <a:ln>
            <a:noFill/>
          </a:ln>
        </p:spPr>
      </p:pic>
      <p:pic>
        <p:nvPicPr>
          <p:cNvPr id="366" name="Picture 11" descr=""/>
          <p:cNvPicPr/>
          <p:nvPr/>
        </p:nvPicPr>
        <p:blipFill>
          <a:blip r:embed="rId8"/>
          <a:stretch/>
        </p:blipFill>
        <p:spPr>
          <a:xfrm>
            <a:off x="6076080" y="2232000"/>
            <a:ext cx="1136520" cy="1136520"/>
          </a:xfrm>
          <a:prstGeom prst="rect">
            <a:avLst/>
          </a:prstGeom>
          <a:ln>
            <a:noFill/>
          </a:ln>
        </p:spPr>
      </p:pic>
      <p:pic>
        <p:nvPicPr>
          <p:cNvPr id="367" name="Picture 12" descr=""/>
          <p:cNvPicPr/>
          <p:nvPr/>
        </p:nvPicPr>
        <p:blipFill>
          <a:blip r:embed="rId9"/>
          <a:stretch/>
        </p:blipFill>
        <p:spPr>
          <a:xfrm>
            <a:off x="2427840" y="2376000"/>
            <a:ext cx="1242720" cy="124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88000" y="936360"/>
            <a:ext cx="9503640" cy="4462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1008000" y="126360"/>
            <a:ext cx="7846560" cy="664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Latest Technology in Market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495360" y="1224000"/>
            <a:ext cx="9079200" cy="389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309760" y="315720"/>
            <a:ext cx="5032800" cy="753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Our Objectives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52000" y="1638000"/>
            <a:ext cx="3105720" cy="34714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169" name="Picture 2" descr=""/>
          <p:cNvPicPr/>
          <p:nvPr/>
        </p:nvPicPr>
        <p:blipFill>
          <a:blip r:embed="rId1"/>
          <a:stretch/>
        </p:blipFill>
        <p:spPr>
          <a:xfrm>
            <a:off x="576000" y="1885680"/>
            <a:ext cx="2469960" cy="163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0" name="CustomShape 3"/>
          <p:cNvSpPr/>
          <p:nvPr/>
        </p:nvSpPr>
        <p:spPr>
          <a:xfrm>
            <a:off x="335880" y="3527640"/>
            <a:ext cx="3106080" cy="15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 impart practical knowledge which in turn boost student’s confidence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528000" y="1638000"/>
            <a:ext cx="3105720" cy="3472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72" name="CustomShape 5"/>
          <p:cNvSpPr/>
          <p:nvPr/>
        </p:nvSpPr>
        <p:spPr>
          <a:xfrm>
            <a:off x="6804000" y="1638000"/>
            <a:ext cx="3105720" cy="3472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173" name="Picture 10" descr=""/>
          <p:cNvPicPr/>
          <p:nvPr/>
        </p:nvPicPr>
        <p:blipFill>
          <a:blip r:embed="rId2"/>
          <a:stretch/>
        </p:blipFill>
        <p:spPr>
          <a:xfrm>
            <a:off x="3816000" y="1924560"/>
            <a:ext cx="2545560" cy="14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" name="CustomShape 6"/>
          <p:cNvSpPr/>
          <p:nvPr/>
        </p:nvSpPr>
        <p:spPr>
          <a:xfrm>
            <a:off x="3695760" y="3654000"/>
            <a:ext cx="2769840" cy="9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 develop creative idea in human life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175" name="Picture 13" descr=""/>
          <p:cNvPicPr/>
          <p:nvPr/>
        </p:nvPicPr>
        <p:blipFill>
          <a:blip r:embed="rId3"/>
          <a:stretch/>
        </p:blipFill>
        <p:spPr>
          <a:xfrm>
            <a:off x="7108920" y="1872000"/>
            <a:ext cx="2537640" cy="1590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6" name="CustomShape 7"/>
          <p:cNvSpPr/>
          <p:nvPr/>
        </p:nvSpPr>
        <p:spPr>
          <a:xfrm>
            <a:off x="7056000" y="3527640"/>
            <a:ext cx="2685600" cy="18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Knowledge Enhancement and Skill Development among the students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1008360" y="126360"/>
            <a:ext cx="7846560" cy="664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Latest Technology in Market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288000" y="936720"/>
            <a:ext cx="9503640" cy="4462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214200" y="1224000"/>
            <a:ext cx="9523080" cy="410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008720" y="126360"/>
            <a:ext cx="7846560" cy="664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Latest Technology in Market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288000" y="937080"/>
            <a:ext cx="9503640" cy="4462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684000" y="1548000"/>
            <a:ext cx="2922120" cy="302256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3854520" y="1195200"/>
            <a:ext cx="5648040" cy="377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152000" y="144000"/>
            <a:ext cx="7630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Why We Need This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216000" y="1152360"/>
            <a:ext cx="4644000" cy="4174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5112000" y="1152360"/>
            <a:ext cx="4642560" cy="4174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rcRect l="0" t="19030" r="0" b="7311"/>
          <a:stretch/>
        </p:blipFill>
        <p:spPr>
          <a:xfrm>
            <a:off x="432000" y="1368000"/>
            <a:ext cx="4246560" cy="374220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rcRect l="0" t="19813" r="0" b="17947"/>
          <a:stretch/>
        </p:blipFill>
        <p:spPr>
          <a:xfrm>
            <a:off x="5256000" y="1404360"/>
            <a:ext cx="4318560" cy="352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1152360" y="161640"/>
            <a:ext cx="7630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Why We Need This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432000" y="1080000"/>
            <a:ext cx="4461120" cy="4102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rcRect l="0" t="21951" r="0" b="19615"/>
          <a:stretch/>
        </p:blipFill>
        <p:spPr>
          <a:xfrm>
            <a:off x="554760" y="1332360"/>
            <a:ext cx="4159800" cy="359820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5220000" y="1080000"/>
            <a:ext cx="4461120" cy="4102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410400" y="118440"/>
            <a:ext cx="913068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216000" y="144000"/>
            <a:ext cx="9647640" cy="5327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1059480" y="270000"/>
            <a:ext cx="7379640" cy="502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289440" y="936000"/>
            <a:ext cx="9501120" cy="4354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91" name="Content Placeholder 6" descr=""/>
          <p:cNvPicPr/>
          <p:nvPr/>
        </p:nvPicPr>
        <p:blipFill>
          <a:blip r:embed="rId1"/>
          <a:stretch/>
        </p:blipFill>
        <p:spPr>
          <a:xfrm>
            <a:off x="2634480" y="1440000"/>
            <a:ext cx="4708080" cy="3138840"/>
          </a:xfrm>
          <a:prstGeom prst="rect">
            <a:avLst/>
          </a:prstGeom>
          <a:ln>
            <a:noFill/>
          </a:ln>
        </p:spPr>
      </p:pic>
      <p:sp>
        <p:nvSpPr>
          <p:cNvPr id="392" name="CustomShape 2"/>
          <p:cNvSpPr/>
          <p:nvPr/>
        </p:nvSpPr>
        <p:spPr>
          <a:xfrm>
            <a:off x="2809440" y="144000"/>
            <a:ext cx="4462560" cy="520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Queries ?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1905840" y="1826640"/>
            <a:ext cx="6101640" cy="13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1" lang="en-IN" sz="8000" spc="-1" strike="noStrike">
                <a:solidFill>
                  <a:srgbClr val="1d9a78"/>
                </a:solidFill>
                <a:latin typeface="Calibri"/>
                <a:ea typeface="DejaVu Sans"/>
              </a:rPr>
              <a:t>Thank You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1368000" y="3312000"/>
            <a:ext cx="7054560" cy="151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Bharti Info Tech &amp; Services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14/178, CMD Chowk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Bilaspur (CG)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07752 - 413111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40240" y="1386000"/>
            <a:ext cx="3357720" cy="3796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5711760" y="1386000"/>
            <a:ext cx="3441600" cy="37767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923760" y="3213000"/>
            <a:ext cx="3189600" cy="16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We want to motivate individuals towards science and re-invent innovation in technology arena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80" name="Picture 7" descr=""/>
          <p:cNvPicPr/>
          <p:nvPr/>
        </p:nvPicPr>
        <p:blipFill>
          <a:blip r:embed="rId1"/>
          <a:stretch/>
        </p:blipFill>
        <p:spPr>
          <a:xfrm>
            <a:off x="1393200" y="1501560"/>
            <a:ext cx="2133360" cy="17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1" name="Picture 8" descr=""/>
          <p:cNvPicPr/>
          <p:nvPr/>
        </p:nvPicPr>
        <p:blipFill>
          <a:blip r:embed="rId2"/>
          <a:stretch/>
        </p:blipFill>
        <p:spPr>
          <a:xfrm>
            <a:off x="6336000" y="1584000"/>
            <a:ext cx="2265840" cy="1491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2" name="CustomShape 4"/>
          <p:cNvSpPr/>
          <p:nvPr/>
        </p:nvSpPr>
        <p:spPr>
          <a:xfrm>
            <a:off x="5879880" y="3276000"/>
            <a:ext cx="3273840" cy="18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 help students to improve their thinking ability and gain skills through our learning tools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2127960" y="237960"/>
            <a:ext cx="6124680" cy="6904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Vision and Mission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1368000"/>
            <a:ext cx="3105720" cy="3886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85" name="CustomShape 2"/>
          <p:cNvSpPr/>
          <p:nvPr/>
        </p:nvSpPr>
        <p:spPr>
          <a:xfrm>
            <a:off x="4536000" y="1197000"/>
            <a:ext cx="4953600" cy="1897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86" name="CustomShape 3"/>
          <p:cNvSpPr/>
          <p:nvPr/>
        </p:nvSpPr>
        <p:spPr>
          <a:xfrm>
            <a:off x="4536000" y="3384000"/>
            <a:ext cx="4953600" cy="2031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187" name="Picture 5" descr=""/>
          <p:cNvPicPr/>
          <p:nvPr/>
        </p:nvPicPr>
        <p:blipFill>
          <a:blip r:embed="rId1"/>
          <a:stretch/>
        </p:blipFill>
        <p:spPr>
          <a:xfrm>
            <a:off x="936000" y="1708920"/>
            <a:ext cx="2280600" cy="1529640"/>
          </a:xfrm>
          <a:prstGeom prst="rect">
            <a:avLst/>
          </a:prstGeom>
          <a:ln>
            <a:noFill/>
          </a:ln>
        </p:spPr>
      </p:pic>
      <p:sp>
        <p:nvSpPr>
          <p:cNvPr id="188" name="CustomShape 4"/>
          <p:cNvSpPr/>
          <p:nvPr/>
        </p:nvSpPr>
        <p:spPr>
          <a:xfrm>
            <a:off x="7308000" y="4032000"/>
            <a:ext cx="1846080" cy="13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d0d0d"/>
                </a:solidFill>
                <a:latin typeface="Calibri"/>
                <a:ea typeface="DejaVu Sans"/>
              </a:rPr>
              <a:t>Our mind works in the form of image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7391880" y="1637640"/>
            <a:ext cx="1677600" cy="13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d0d0d"/>
                </a:solidFill>
                <a:latin typeface="Calibri"/>
                <a:ea typeface="DejaVu Sans"/>
              </a:rPr>
              <a:t>It is not the text of that particular thing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671760" y="3591000"/>
            <a:ext cx="2769840" cy="13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d0d0d"/>
                </a:solidFill>
                <a:latin typeface="Calibri"/>
                <a:ea typeface="DejaVu Sans"/>
              </a:rPr>
              <a:t>What comes into your mind when you hear the word </a:t>
            </a:r>
            <a:r>
              <a:rPr b="0" i="1" lang="en-IN" sz="2000" spc="-1" strike="noStrike">
                <a:solidFill>
                  <a:srgbClr val="0d0d0d"/>
                </a:solidFill>
                <a:latin typeface="Calibri"/>
                <a:ea typeface="DejaVu Sans"/>
              </a:rPr>
              <a:t>Agra</a:t>
            </a:r>
            <a:endParaRPr b="0" lang="en-IN" sz="2000" spc="-1" strike="noStrike">
              <a:latin typeface="Arial"/>
            </a:endParaRPr>
          </a:p>
        </p:txBody>
      </p:sp>
      <p:grpSp>
        <p:nvGrpSpPr>
          <p:cNvPr id="191" name="Group 7"/>
          <p:cNvGrpSpPr/>
          <p:nvPr/>
        </p:nvGrpSpPr>
        <p:grpSpPr>
          <a:xfrm>
            <a:off x="4788000" y="1440000"/>
            <a:ext cx="2433600" cy="1392480"/>
            <a:chOff x="4788000" y="1440000"/>
            <a:chExt cx="2433600" cy="1392480"/>
          </a:xfrm>
        </p:grpSpPr>
        <p:pic>
          <p:nvPicPr>
            <p:cNvPr id="192" name="Picture 11" descr=""/>
            <p:cNvPicPr/>
            <p:nvPr/>
          </p:nvPicPr>
          <p:blipFill>
            <a:blip r:embed="rId2"/>
            <a:stretch/>
          </p:blipFill>
          <p:spPr>
            <a:xfrm>
              <a:off x="4788000" y="1440000"/>
              <a:ext cx="2433600" cy="1392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2" descr=""/>
            <p:cNvPicPr/>
            <p:nvPr/>
          </p:nvPicPr>
          <p:blipFill>
            <a:blip r:embed="rId3"/>
            <a:stretch/>
          </p:blipFill>
          <p:spPr>
            <a:xfrm>
              <a:off x="5920920" y="1476360"/>
              <a:ext cx="1283040" cy="505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94" name="Group 8"/>
          <p:cNvGrpSpPr/>
          <p:nvPr/>
        </p:nvGrpSpPr>
        <p:grpSpPr>
          <a:xfrm>
            <a:off x="4703760" y="3780000"/>
            <a:ext cx="2433600" cy="1572840"/>
            <a:chOff x="4703760" y="3780000"/>
            <a:chExt cx="2433600" cy="1572840"/>
          </a:xfrm>
        </p:grpSpPr>
        <p:pic>
          <p:nvPicPr>
            <p:cNvPr id="195" name="Picture 14" descr=""/>
            <p:cNvPicPr/>
            <p:nvPr/>
          </p:nvPicPr>
          <p:blipFill>
            <a:blip r:embed="rId4"/>
            <a:stretch/>
          </p:blipFill>
          <p:spPr>
            <a:xfrm>
              <a:off x="4703760" y="3780000"/>
              <a:ext cx="2433600" cy="1572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5" descr=""/>
            <p:cNvPicPr/>
            <p:nvPr/>
          </p:nvPicPr>
          <p:blipFill>
            <a:blip r:embed="rId5"/>
            <a:stretch/>
          </p:blipFill>
          <p:spPr>
            <a:xfrm>
              <a:off x="5793480" y="3826440"/>
              <a:ext cx="1231920" cy="64656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97" name="CustomShape 9"/>
          <p:cNvSpPr/>
          <p:nvPr/>
        </p:nvSpPr>
        <p:spPr>
          <a:xfrm>
            <a:off x="2160000" y="297720"/>
            <a:ext cx="5614560" cy="708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98" name="CustomShape 10"/>
          <p:cNvSpPr/>
          <p:nvPr/>
        </p:nvSpPr>
        <p:spPr>
          <a:xfrm>
            <a:off x="2603880" y="314640"/>
            <a:ext cx="4738680" cy="6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How MindWorks?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251640" y="630000"/>
            <a:ext cx="856584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2466720" y="208800"/>
            <a:ext cx="5398560" cy="565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Problem Area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336240" y="1080000"/>
            <a:ext cx="4365720" cy="4207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Present learning is equipped with organized but subjective material that limits student’s vision within the classroom boundary and emphasized on question/answer pattern of study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5207760" y="1080000"/>
            <a:ext cx="4449600" cy="4209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Audio – Visual even at its best  have only 20% retention rate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03" name="Content Placeholder 3" descr=""/>
          <p:cNvPicPr/>
          <p:nvPr/>
        </p:nvPicPr>
        <p:blipFill>
          <a:blip r:embed="rId1"/>
          <a:stretch/>
        </p:blipFill>
        <p:spPr>
          <a:xfrm>
            <a:off x="5400000" y="1368000"/>
            <a:ext cx="4054680" cy="2725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4" name="CustomShape 5"/>
          <p:cNvSpPr/>
          <p:nvPr/>
        </p:nvSpPr>
        <p:spPr>
          <a:xfrm>
            <a:off x="5291640" y="3969000"/>
            <a:ext cx="1005840" cy="2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205" name="Picture 9" descr=""/>
          <p:cNvPicPr/>
          <p:nvPr/>
        </p:nvPicPr>
        <p:blipFill>
          <a:blip r:embed="rId2"/>
          <a:stretch/>
        </p:blipFill>
        <p:spPr>
          <a:xfrm>
            <a:off x="1152000" y="1303920"/>
            <a:ext cx="2529360" cy="168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52000" y="1070640"/>
            <a:ext cx="9489600" cy="4407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07" name="CustomShape 2"/>
          <p:cNvSpPr/>
          <p:nvPr/>
        </p:nvSpPr>
        <p:spPr>
          <a:xfrm>
            <a:off x="587880" y="1259640"/>
            <a:ext cx="4449600" cy="42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4560" algn="just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The modern smart classes are not smart enough, they are only limited to audio visual mode. 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</a:pPr>
            <a:endParaRPr b="0" lang="en-IN" sz="20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smart classes, students can not touch the teaching tools and practical experience gets killed.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</a:pPr>
            <a:endParaRPr b="0" lang="en-IN" sz="20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It becomes bore to hear some one for long time.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</a:pPr>
            <a:endParaRPr b="0" lang="en-IN" sz="20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It kills students creativity, because students are now lost in smart phones.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208" name="Content Placeholder 7" descr=""/>
          <p:cNvPicPr/>
          <p:nvPr/>
        </p:nvPicPr>
        <p:blipFill>
          <a:blip r:embed="rId1"/>
          <a:stretch/>
        </p:blipFill>
        <p:spPr>
          <a:xfrm>
            <a:off x="5328000" y="1368000"/>
            <a:ext cx="4086720" cy="3670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9" name="CustomShape 3"/>
          <p:cNvSpPr/>
          <p:nvPr/>
        </p:nvSpPr>
        <p:spPr>
          <a:xfrm>
            <a:off x="1295640" y="165240"/>
            <a:ext cx="7630560" cy="627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Present System of Learning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52000" y="962640"/>
            <a:ext cx="9489600" cy="4579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211" name="Content Placeholder 9" descr=""/>
          <p:cNvPicPr/>
          <p:nvPr/>
        </p:nvPicPr>
        <p:blipFill>
          <a:blip r:embed="rId1"/>
          <a:stretch/>
        </p:blipFill>
        <p:spPr>
          <a:xfrm>
            <a:off x="5544000" y="2227680"/>
            <a:ext cx="3693600" cy="2882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2" name="CustomShape 2"/>
          <p:cNvSpPr/>
          <p:nvPr/>
        </p:nvSpPr>
        <p:spPr>
          <a:xfrm>
            <a:off x="755640" y="918000"/>
            <a:ext cx="8170920" cy="66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IN" sz="3200" spc="-1" strike="noStrike">
                <a:solidFill>
                  <a:srgbClr val="4f81bd"/>
                </a:solidFill>
                <a:latin typeface="Vijaya"/>
                <a:ea typeface="DejaVu Sans"/>
              </a:rPr>
              <a:t>“</a:t>
            </a:r>
            <a:r>
              <a:rPr b="1" i="1" lang="en-IN" sz="3200" spc="-1" strike="noStrike">
                <a:solidFill>
                  <a:srgbClr val="4f81bd"/>
                </a:solidFill>
                <a:latin typeface="Vijaya"/>
                <a:ea typeface="DejaVu Sans"/>
              </a:rPr>
              <a:t>I hear and I forget. I see and I remember. I do and I understand</a:t>
            </a:r>
            <a:r>
              <a:rPr b="1" i="1" lang="en-IN" sz="2000" spc="-1" strike="noStrike">
                <a:solidFill>
                  <a:srgbClr val="4f81bd"/>
                </a:solidFill>
                <a:latin typeface="Vijaya"/>
                <a:ea typeface="DejaVu Sans"/>
              </a:rPr>
              <a:t>.”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764000" y="171000"/>
            <a:ext cx="6969600" cy="627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BITS System of Learning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1343880" y="1953000"/>
            <a:ext cx="4533840" cy="42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Demonstration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model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Live concept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General life science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Discussion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Interactive learning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Easy understanding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Solution finding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Practice by doing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Interesting learning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Creativity and innovation build-up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Real life problem solving skill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95760" y="873000"/>
            <a:ext cx="4870800" cy="4237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16" name="CustomShape 2"/>
          <p:cNvSpPr/>
          <p:nvPr/>
        </p:nvSpPr>
        <p:spPr>
          <a:xfrm>
            <a:off x="5112000" y="945000"/>
            <a:ext cx="4797360" cy="40935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17" name="CustomShape 3"/>
          <p:cNvSpPr/>
          <p:nvPr/>
        </p:nvSpPr>
        <p:spPr>
          <a:xfrm>
            <a:off x="167760" y="2520000"/>
            <a:ext cx="4701600" cy="19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Practical Learning Environment 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It builds student – teacher relationship and  helps students to behave better in class and achieve at higher levels  academically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5328000" y="2816280"/>
            <a:ext cx="4533840" cy="22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Learning Center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We provide a tool kit to encourage students  towards content of  the class. It is student engaging, and well matched to the student’s skills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19" name="Picture 8" descr=""/>
          <p:cNvPicPr/>
          <p:nvPr/>
        </p:nvPicPr>
        <p:blipFill>
          <a:blip r:embed="rId1"/>
          <a:stretch/>
        </p:blipFill>
        <p:spPr>
          <a:xfrm>
            <a:off x="419760" y="1368000"/>
            <a:ext cx="4197600" cy="1429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0" name="Picture 10" descr=""/>
          <p:cNvPicPr/>
          <p:nvPr/>
        </p:nvPicPr>
        <p:blipFill>
          <a:blip r:embed="rId2"/>
          <a:stretch/>
        </p:blipFill>
        <p:spPr>
          <a:xfrm>
            <a:off x="6048000" y="1260000"/>
            <a:ext cx="2806560" cy="147456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1548000" y="117000"/>
            <a:ext cx="7054560" cy="501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Our Product and Services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2025</TotalTime>
  <Application>LibreOffice/6.0.7.3$Linux_X86_64 LibreOffice_project/00m0$Build-3</Application>
  <Words>689</Words>
  <Paragraphs>193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2016-11-17T11:03:46Z</dcterms:created>
  <dc:creator>Neeraj</dc:creator>
  <dc:description/>
  <dc:language>en-IN</dc:language>
  <cp:lastModifiedBy/>
  <dcterms:modified xsi:type="dcterms:W3CDTF">2019-04-27T11:58:22Z</dcterms:modified>
  <cp:revision>187</cp:revision>
  <dc:subject/>
  <dc:title>MechaToy Creator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XPowerLiteLastOptimized">
    <vt:lpwstr>11420625</vt:lpwstr>
  </property>
  <property fmtid="{D5CDD505-2E9C-101B-9397-08002B2CF9AE}" pid="8" name="NXPowerLiteSettings">
    <vt:lpwstr>C7200358026400</vt:lpwstr>
  </property>
  <property fmtid="{D5CDD505-2E9C-101B-9397-08002B2CF9AE}" pid="9" name="NXPowerLiteVersion">
    <vt:lpwstr>D7.1.2</vt:lpwstr>
  </property>
  <property fmtid="{D5CDD505-2E9C-101B-9397-08002B2CF9AE}" pid="10" name="Notes">
    <vt:i4>2</vt:i4>
  </property>
  <property fmtid="{D5CDD505-2E9C-101B-9397-08002B2CF9AE}" pid="11" name="PresentationFormat">
    <vt:lpwstr>On-screen Show (4:3)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20</vt:i4>
  </property>
</Properties>
</file>